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5"/>
  </p:notesMasterIdLst>
  <p:sldIdLst>
    <p:sldId id="256" r:id="rId2"/>
    <p:sldId id="259" r:id="rId3"/>
    <p:sldId id="261" r:id="rId4"/>
    <p:sldId id="263" r:id="rId5"/>
    <p:sldId id="264" r:id="rId6"/>
    <p:sldId id="265" r:id="rId7"/>
    <p:sldId id="266" r:id="rId8"/>
    <p:sldId id="267" r:id="rId9"/>
    <p:sldId id="269" r:id="rId10"/>
    <p:sldId id="270" r:id="rId11"/>
    <p:sldId id="271" r:id="rId12"/>
    <p:sldId id="272" r:id="rId13"/>
    <p:sldId id="273" r:id="rId14"/>
    <p:sldId id="275" r:id="rId15"/>
    <p:sldId id="274" r:id="rId16"/>
    <p:sldId id="276" r:id="rId17"/>
    <p:sldId id="278" r:id="rId18"/>
    <p:sldId id="279" r:id="rId19"/>
    <p:sldId id="280" r:id="rId20"/>
    <p:sldId id="281" r:id="rId21"/>
    <p:sldId id="283" r:id="rId22"/>
    <p:sldId id="284" r:id="rId23"/>
    <p:sldId id="28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47DA000-5711-4E2C-B939-040369555583}">
          <p14:sldIdLst>
            <p14:sldId id="256"/>
            <p14:sldId id="259"/>
            <p14:sldId id="261"/>
            <p14:sldId id="263"/>
            <p14:sldId id="264"/>
            <p14:sldId id="265"/>
            <p14:sldId id="266"/>
            <p14:sldId id="267"/>
            <p14:sldId id="269"/>
            <p14:sldId id="270"/>
            <p14:sldId id="271"/>
            <p14:sldId id="272"/>
            <p14:sldId id="273"/>
            <p14:sldId id="275"/>
            <p14:sldId id="274"/>
            <p14:sldId id="276"/>
            <p14:sldId id="278"/>
            <p14:sldId id="279"/>
            <p14:sldId id="280"/>
            <p14:sldId id="281"/>
            <p14:sldId id="283"/>
            <p14:sldId id="284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4DF"/>
    <a:srgbClr val="E4E1DC"/>
    <a:srgbClr val="ECE9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391" autoAdjust="0"/>
  </p:normalViewPr>
  <p:slideViewPr>
    <p:cSldViewPr snapToGrid="0">
      <p:cViewPr varScale="1">
        <p:scale>
          <a:sx n="98" d="100"/>
          <a:sy n="98" d="100"/>
        </p:scale>
        <p:origin x="1373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921E22-5363-4267-BCD8-21E898F00B98}" type="datetimeFigureOut">
              <a:rPr lang="zh-CN" altLang="en-US" smtClean="0"/>
              <a:t>2020/9/9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87C50E-DBC6-4BF2-965B-4A7CC4E3EA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558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891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33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112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根据这个定义，下面我们看看四种基本结构的形式表示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731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591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7811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2467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4585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2920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7281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大家的移动硬盘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538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8512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交通示意图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3783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3432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6721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31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数据结构这门课主要针对非数值性数据；</a:t>
            </a:r>
            <a:endParaRPr lang="en-US" altLang="zh-CN" dirty="0"/>
          </a:p>
          <a:p>
            <a:r>
              <a:rPr lang="zh-CN" altLang="en-US" dirty="0"/>
              <a:t>数值性数据的处理是数值分析的课程内容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4208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239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109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745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231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882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1703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FE55A-F96C-486D-B915-F9C8C9231B94}" type="datetime1">
              <a:rPr lang="zh-CN" altLang="en-US" smtClean="0"/>
              <a:t>2020/9/9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216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5FB8-F17D-44DB-834B-83F55ECE65C1}" type="datetime1">
              <a:rPr lang="zh-CN" altLang="en-US" smtClean="0"/>
              <a:t>2020/9/9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699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9028-82D8-44B8-AE27-5220958781CA}" type="datetime1">
              <a:rPr lang="zh-CN" altLang="en-US" smtClean="0"/>
              <a:t>2020/9/9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427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2FEF0-5E0F-493B-9B73-8E91266801F1}" type="datetime1">
              <a:rPr lang="zh-CN" altLang="en-US" smtClean="0"/>
              <a:t>2020/9/9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364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1F088-CAF9-487B-88AA-7A109C327D0D}" type="datetime1">
              <a:rPr lang="zh-CN" altLang="en-US" smtClean="0"/>
              <a:t>2020/9/9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428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2D7C-ED57-4821-82D4-008477E05330}" type="datetime1">
              <a:rPr lang="zh-CN" altLang="en-US" smtClean="0"/>
              <a:t>2020/9/9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888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8C40A-6390-418A-ACDD-627770A14607}" type="datetime1">
              <a:rPr lang="zh-CN" altLang="en-US" smtClean="0"/>
              <a:t>2020/9/9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34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6F4AF-195B-4EFB-8AE1-95EFF0CD6488}" type="datetime1">
              <a:rPr lang="zh-CN" altLang="en-US" smtClean="0"/>
              <a:t>2020/9/9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542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D4613-C87B-48E8-B234-B360D25CA9FB}" type="datetime1">
              <a:rPr lang="zh-CN" altLang="en-US" smtClean="0"/>
              <a:t>2020/9/9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836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0B1F4-C9B9-4C4F-A309-7AA23C72DD94}" type="datetime1">
              <a:rPr lang="zh-CN" altLang="en-US" smtClean="0"/>
              <a:t>2020/9/9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696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C8AD3041-72E0-4445-BD62-B853EEF3A89F}" type="datetime1">
              <a:rPr lang="zh-CN" altLang="en-US" smtClean="0"/>
              <a:t>2020/9/9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129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F391A-CCBC-4E56-B21B-2794295EE278}" type="datetime1">
              <a:rPr lang="zh-CN" altLang="en-US" smtClean="0"/>
              <a:t>2020/9/9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331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1B334F-B178-4543-8300-F0D524414D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华文彩云" panose="02010800040101010101" pitchFamily="2" charset="-122"/>
                <a:ea typeface="华文彩云" panose="02010800040101010101" pitchFamily="2" charset="-122"/>
              </a:rPr>
              <a:t>数据结构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22CC6DF-7265-460A-95BC-7F39BEC9F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1683976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latin typeface="华文隶书" panose="02010800040101010101" pitchFamily="2" charset="-122"/>
                <a:ea typeface="华文隶书" panose="02010800040101010101" pitchFamily="2" charset="-122"/>
              </a:rPr>
              <a:t>绪论</a:t>
            </a:r>
            <a:r>
              <a:rPr lang="zh-CN" altLang="en-US" sz="5400" dirty="0"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zh-CN" altLang="en-US" sz="5400" dirty="0">
                <a:latin typeface="华文隶书" panose="02010800040101010101" pitchFamily="2" charset="-122"/>
                <a:ea typeface="华文隶书" panose="02010800040101010101" pitchFamily="2" charset="-122"/>
              </a:rPr>
              <a:t>一</a:t>
            </a:r>
            <a:r>
              <a:rPr lang="zh-CN" altLang="en-US" sz="5400" dirty="0">
                <a:latin typeface="仿宋" panose="02010609060101010101" pitchFamily="49" charset="-122"/>
                <a:ea typeface="仿宋" panose="02010609060101010101" pitchFamily="49" charset="-122"/>
              </a:rPr>
              <a:t>）</a:t>
            </a:r>
            <a:endParaRPr lang="en-US" altLang="zh-CN" sz="5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09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月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EFD706D-70F1-496E-937C-E15DF8F123D9}"/>
              </a:ext>
            </a:extLst>
          </p:cNvPr>
          <p:cNvSpPr/>
          <p:nvPr/>
        </p:nvSpPr>
        <p:spPr>
          <a:xfrm>
            <a:off x="5901314" y="5308917"/>
            <a:ext cx="4185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深圳大学电子与信息工程学院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D2850F7-60AD-406E-8C5A-DAC20EA0B562}"/>
              </a:ext>
            </a:extLst>
          </p:cNvPr>
          <p:cNvSpPr/>
          <p:nvPr/>
        </p:nvSpPr>
        <p:spPr>
          <a:xfrm>
            <a:off x="9908540" y="4940990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周飞</a:t>
            </a:r>
          </a:p>
        </p:txBody>
      </p:sp>
    </p:spTree>
    <p:extLst>
      <p:ext uri="{BB962C8B-B14F-4D97-AF65-F5344CB8AC3E}">
        <p14:creationId xmlns:p14="http://schemas.microsoft.com/office/powerpoint/2010/main" val="3265525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2758136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五、结构（</a:t>
            </a:r>
            <a:r>
              <a:rPr lang="en-US" altLang="zh-CN" sz="2800" dirty="0"/>
              <a:t>Structure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lvl="1"/>
            <a:r>
              <a:rPr lang="zh-CN" altLang="en-US" sz="2400" dirty="0"/>
              <a:t>数据元素相互之间的关系</a:t>
            </a:r>
            <a:endParaRPr lang="en-US" altLang="zh-CN" sz="2400" dirty="0"/>
          </a:p>
          <a:p>
            <a:pPr lvl="2"/>
            <a:r>
              <a:rPr lang="zh-CN" altLang="en-US" sz="2400" dirty="0"/>
              <a:t>空间位置的关系</a:t>
            </a:r>
            <a:endParaRPr lang="en-US" altLang="zh-CN" sz="2400" dirty="0"/>
          </a:p>
          <a:p>
            <a:pPr lvl="2"/>
            <a:r>
              <a:rPr lang="zh-CN" altLang="en-US" sz="2400" dirty="0"/>
              <a:t>相互作用和依赖关系</a:t>
            </a:r>
            <a:endParaRPr lang="en-US" altLang="zh-CN" sz="2400" dirty="0"/>
          </a:p>
          <a:p>
            <a:pPr lvl="1"/>
            <a:endParaRPr lang="en-US" altLang="zh-CN" sz="2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32541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第一节 数据结构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99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206742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五、结构（</a:t>
            </a:r>
            <a:r>
              <a:rPr lang="en-US" altLang="zh-CN" sz="2800" dirty="0"/>
              <a:t>Structure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lvl="1"/>
            <a:r>
              <a:rPr lang="zh-CN" altLang="en-US" sz="2400" dirty="0"/>
              <a:t>四种基本结构，即四种基本关系</a:t>
            </a:r>
            <a:endParaRPr lang="en-US" altLang="zh-CN" sz="2400" dirty="0"/>
          </a:p>
          <a:p>
            <a:pPr lvl="1"/>
            <a:endParaRPr lang="en-US" altLang="zh-CN" sz="2200" dirty="0"/>
          </a:p>
          <a:p>
            <a:pPr marL="457200" lvl="1" indent="0">
              <a:buNone/>
            </a:pPr>
            <a:endParaRPr lang="en-US" altLang="zh-CN" sz="2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32541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第一节 数据结构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1AA72A0-E500-42E8-AAB7-5B5F38A810CD}"/>
              </a:ext>
            </a:extLst>
          </p:cNvPr>
          <p:cNvSpPr/>
          <p:nvPr/>
        </p:nvSpPr>
        <p:spPr>
          <a:xfrm>
            <a:off x="1451579" y="3509874"/>
            <a:ext cx="34804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集合结构：</a:t>
            </a:r>
            <a:r>
              <a:rPr lang="zh-CN" altLang="en-US" sz="2400" dirty="0">
                <a:solidFill>
                  <a:srgbClr val="FF0000"/>
                </a:solidFill>
              </a:rPr>
              <a:t>“</a:t>
            </a:r>
            <a:r>
              <a:rPr lang="zh-CN" altLang="en-US" sz="2400" dirty="0"/>
              <a:t>没什么关系</a:t>
            </a:r>
            <a:r>
              <a:rPr lang="zh-CN" altLang="en-US" sz="2400" dirty="0">
                <a:solidFill>
                  <a:srgbClr val="FF0000"/>
                </a:solidFill>
              </a:rPr>
              <a:t>”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25CBAFA-A0CB-4271-8B50-9834DBF1B700}"/>
              </a:ext>
            </a:extLst>
          </p:cNvPr>
          <p:cNvSpPr/>
          <p:nvPr/>
        </p:nvSpPr>
        <p:spPr>
          <a:xfrm>
            <a:off x="1451579" y="4044579"/>
            <a:ext cx="4185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线性结构：一个对一个的关系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AE3E0D3-E37D-4BAB-8D36-A2F2E62C012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95479" y="2509411"/>
            <a:ext cx="2703728" cy="10197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87C93FC-E506-413F-B4FF-2E229BB1E55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58669" y="3654075"/>
            <a:ext cx="4374755" cy="46689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ECB172F-5010-4D3F-9502-C02F4403F208}"/>
              </a:ext>
            </a:extLst>
          </p:cNvPr>
          <p:cNvSpPr/>
          <p:nvPr/>
        </p:nvSpPr>
        <p:spPr>
          <a:xfrm>
            <a:off x="1451579" y="4609764"/>
            <a:ext cx="4185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树形结构：一个对多个的关系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22E2504-D7A5-4D95-B943-6CAB8676B92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8094" y="4269720"/>
            <a:ext cx="2363653" cy="172073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8B4D9C3-8F0E-4FF6-9C17-FFD7A9BEDAFD}"/>
              </a:ext>
            </a:extLst>
          </p:cNvPr>
          <p:cNvSpPr/>
          <p:nvPr/>
        </p:nvSpPr>
        <p:spPr>
          <a:xfrm>
            <a:off x="1451578" y="5209635"/>
            <a:ext cx="4185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图形结构：多个对多个的关系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3D74774-51C2-4FA5-89A9-91852B0078A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48720" y="4267200"/>
            <a:ext cx="2252794" cy="18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57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206742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六、数据结构（</a:t>
            </a:r>
            <a:r>
              <a:rPr lang="en-US" altLang="zh-CN" sz="2800" dirty="0"/>
              <a:t>Data Structure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lvl="1"/>
            <a:r>
              <a:rPr lang="en-US" altLang="zh-CN" sz="2400" dirty="0">
                <a:latin typeface="+mn-ea"/>
              </a:rPr>
              <a:t>1.</a:t>
            </a:r>
            <a:r>
              <a:rPr lang="zh-CN" altLang="en-US" sz="2400" dirty="0"/>
              <a:t>形式定义：</a:t>
            </a:r>
            <a:endParaRPr lang="en-US" altLang="zh-CN" sz="2400" dirty="0"/>
          </a:p>
          <a:p>
            <a:pPr marL="914400" lvl="2" indent="0">
              <a:buNone/>
            </a:pPr>
            <a:endParaRPr lang="en-US" altLang="zh-CN" sz="2000" dirty="0"/>
          </a:p>
          <a:p>
            <a:pPr marL="457200" lvl="1" indent="0">
              <a:buNone/>
            </a:pPr>
            <a:endParaRPr lang="en-US" altLang="zh-CN" sz="2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32541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第一节 数据结构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CB4EB87-4007-42FB-B12D-E7E968C9755A}"/>
              </a:ext>
            </a:extLst>
          </p:cNvPr>
          <p:cNvSpPr/>
          <p:nvPr/>
        </p:nvSpPr>
        <p:spPr>
          <a:xfrm>
            <a:off x="1608938" y="3571245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数据结构是一个二元组：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14F9303-60B7-4C0E-A9A3-529A662BB5F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63038" y="4032910"/>
            <a:ext cx="4496002" cy="484863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A2B53E0D-3528-4EFD-84CE-A852DE88F6CC}"/>
              </a:ext>
            </a:extLst>
          </p:cNvPr>
          <p:cNvSpPr/>
          <p:nvPr/>
        </p:nvSpPr>
        <p:spPr>
          <a:xfrm>
            <a:off x="3800177" y="5238396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数据元素的有限集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0E893873-54F7-4940-8EE6-02B6D323D38A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5123616" y="4419600"/>
            <a:ext cx="1444824" cy="81879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5487CE9C-3ACC-4660-A3E4-81BEE2E66A3F}"/>
              </a:ext>
            </a:extLst>
          </p:cNvPr>
          <p:cNvCxnSpPr>
            <a:cxnSpLocks/>
          </p:cNvCxnSpPr>
          <p:nvPr/>
        </p:nvCxnSpPr>
        <p:spPr>
          <a:xfrm>
            <a:off x="7157858" y="4419600"/>
            <a:ext cx="523102" cy="81879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61239426-A6B6-4FE0-8C61-927A96D81DC4}"/>
              </a:ext>
            </a:extLst>
          </p:cNvPr>
          <p:cNvSpPr/>
          <p:nvPr/>
        </p:nvSpPr>
        <p:spPr>
          <a:xfrm>
            <a:off x="6618417" y="5238396"/>
            <a:ext cx="25699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D</a:t>
            </a:r>
            <a:r>
              <a:rPr lang="zh-CN" altLang="en-US" sz="2400" dirty="0">
                <a:solidFill>
                  <a:srgbClr val="FF0000"/>
                </a:solidFill>
              </a:rPr>
              <a:t>上关系的有限集</a:t>
            </a:r>
          </a:p>
        </p:txBody>
      </p:sp>
    </p:spTree>
    <p:extLst>
      <p:ext uri="{BB962C8B-B14F-4D97-AF65-F5344CB8AC3E}">
        <p14:creationId xmlns:p14="http://schemas.microsoft.com/office/powerpoint/2010/main" val="256062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206742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六、数据结构</a:t>
            </a:r>
            <a:endParaRPr lang="en-US" altLang="zh-CN" sz="2800" dirty="0"/>
          </a:p>
          <a:p>
            <a:pPr lvl="1"/>
            <a:r>
              <a:rPr lang="en-US" altLang="zh-CN" sz="2400" dirty="0">
                <a:latin typeface="+mn-ea"/>
              </a:rPr>
              <a:t>2.</a:t>
            </a:r>
            <a:r>
              <a:rPr lang="zh-CN" altLang="en-US" sz="2400" dirty="0"/>
              <a:t>集合数据结构的形式表示</a:t>
            </a:r>
            <a:endParaRPr lang="en-US" altLang="zh-CN" sz="2400" dirty="0"/>
          </a:p>
          <a:p>
            <a:pPr marL="457200" lvl="1" indent="0">
              <a:buNone/>
            </a:pPr>
            <a:endParaRPr lang="en-US" altLang="zh-CN" sz="2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32541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第一节 数据结构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FF6DE5-98F9-4E38-A750-2EF7CAC9794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23201" y="3660149"/>
            <a:ext cx="255279" cy="42546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3AD7854-45BB-463B-86E4-2C4311EE2A3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45695" y="2565427"/>
            <a:ext cx="2703728" cy="10197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C7DD786-C76B-4A18-A0FC-F0F0C6D200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4177"/>
          <a:stretch/>
        </p:blipFill>
        <p:spPr>
          <a:xfrm>
            <a:off x="3192699" y="3578250"/>
            <a:ext cx="1874682" cy="5232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FA96CD0-9344-426A-AAF1-63BDD4A8C10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15581" y="4419600"/>
            <a:ext cx="4861981" cy="5715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ED22016-E159-4A94-B053-BD014CAECE7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15581" y="5206827"/>
            <a:ext cx="1165961" cy="48772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C104583-5415-4886-AD3D-F7FBD06B48C6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99560" y="5206828"/>
            <a:ext cx="226130" cy="44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55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206742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六、数据结构</a:t>
            </a:r>
            <a:endParaRPr lang="en-US" altLang="zh-CN" sz="2800" dirty="0"/>
          </a:p>
          <a:p>
            <a:pPr lvl="1"/>
            <a:r>
              <a:rPr lang="en-US" altLang="zh-CN" sz="2400" dirty="0">
                <a:latin typeface="+mn-ea"/>
              </a:rPr>
              <a:t>3.</a:t>
            </a:r>
            <a:r>
              <a:rPr lang="zh-CN" altLang="en-US" sz="2400" dirty="0"/>
              <a:t>线性数据结构的形式表示</a:t>
            </a:r>
            <a:endParaRPr lang="en-US" altLang="zh-CN" sz="2400" dirty="0"/>
          </a:p>
          <a:p>
            <a:pPr marL="457200" lvl="1" indent="0">
              <a:buNone/>
            </a:pPr>
            <a:endParaRPr lang="en-US" altLang="zh-CN" sz="2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32541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第一节 数据结构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FA96CD0-9344-426A-AAF1-63BDD4A8C1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15581" y="4419600"/>
            <a:ext cx="4861981" cy="5715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623D752-8481-4FF1-8879-D4EC30A2DE1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53215" y="2889197"/>
            <a:ext cx="5429567" cy="62149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638A8FE-4CCA-473E-94B3-8AEBE6BD441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15581" y="3697053"/>
            <a:ext cx="2160279" cy="47599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EFB4334-BACE-496E-9896-42E5E624CFD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15581" y="5240278"/>
            <a:ext cx="8133342" cy="51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2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206742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六、数据结构</a:t>
            </a:r>
            <a:endParaRPr lang="en-US" altLang="zh-CN" sz="2800" dirty="0"/>
          </a:p>
          <a:p>
            <a:pPr lvl="1"/>
            <a:r>
              <a:rPr lang="en-US" altLang="zh-CN" sz="2400" dirty="0">
                <a:latin typeface="+mn-ea"/>
              </a:rPr>
              <a:t>4.</a:t>
            </a:r>
            <a:r>
              <a:rPr lang="zh-CN" altLang="en-US" sz="2400" dirty="0"/>
              <a:t>树形数据结构的形式表示</a:t>
            </a:r>
            <a:endParaRPr lang="en-US" altLang="zh-CN" sz="2400" dirty="0"/>
          </a:p>
          <a:p>
            <a:pPr marL="457200" lvl="1" indent="0">
              <a:buNone/>
            </a:pPr>
            <a:endParaRPr lang="en-US" altLang="zh-CN" sz="2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32541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第一节 数据结构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FA96CD0-9344-426A-AAF1-63BDD4A8C1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15581" y="4494696"/>
            <a:ext cx="4861981" cy="5715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4D63E1A-4A81-47C5-83B6-1FD223B8949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73341" y="2277084"/>
            <a:ext cx="2941575" cy="221761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7B6E0D2-F00F-4B0F-B26E-8E579DB5B53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76836" y="3723486"/>
            <a:ext cx="2301439" cy="5715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1503B67-EEAD-467B-9434-EC7B2A8CC60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15581" y="5294452"/>
            <a:ext cx="8657070" cy="5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7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206742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六、数据结构</a:t>
            </a:r>
            <a:endParaRPr lang="en-US" altLang="zh-CN" sz="2800" dirty="0"/>
          </a:p>
          <a:p>
            <a:pPr lvl="1"/>
            <a:r>
              <a:rPr lang="en-US" altLang="zh-CN" sz="2400" dirty="0">
                <a:latin typeface="+mn-ea"/>
              </a:rPr>
              <a:t>4.</a:t>
            </a:r>
            <a:r>
              <a:rPr lang="zh-CN" altLang="en-US" sz="2400" dirty="0"/>
              <a:t>图形数据结构的形式表示</a:t>
            </a:r>
            <a:endParaRPr lang="en-US" altLang="zh-CN" sz="2400" dirty="0"/>
          </a:p>
          <a:p>
            <a:pPr marL="457200" lvl="1" indent="0">
              <a:buNone/>
            </a:pPr>
            <a:endParaRPr lang="en-US" altLang="zh-CN" sz="2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32541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第一节 数据结构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FA96CD0-9344-426A-AAF1-63BDD4A8C1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46577" y="4353892"/>
            <a:ext cx="4861981" cy="5715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138A553-BB08-477A-8A63-07874C44DBF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19966" y="2200877"/>
            <a:ext cx="2834886" cy="22938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C6BDD0D-D4CB-4DD4-95BF-B8E60C5BDAB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15581" y="3699241"/>
            <a:ext cx="2354784" cy="55630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515D197-EA19-4D81-8DD2-2B5D3654648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1079" y="5060945"/>
            <a:ext cx="8598921" cy="108332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0BCAEA2-B421-492E-894D-D98F1E35169F}"/>
              </a:ext>
            </a:extLst>
          </p:cNvPr>
          <p:cNvSpPr/>
          <p:nvPr/>
        </p:nvSpPr>
        <p:spPr>
          <a:xfrm>
            <a:off x="2815581" y="6279777"/>
            <a:ext cx="73484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</a:rPr>
              <a:t>相同的数据、不同的关系 构成了完全不同的数据结构</a:t>
            </a:r>
          </a:p>
        </p:txBody>
      </p:sp>
    </p:spTree>
    <p:extLst>
      <p:ext uri="{BB962C8B-B14F-4D97-AF65-F5344CB8AC3E}">
        <p14:creationId xmlns:p14="http://schemas.microsoft.com/office/powerpoint/2010/main" val="338902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206742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七、实际例子</a:t>
            </a:r>
            <a:endParaRPr lang="en-US" altLang="zh-CN" sz="2800" dirty="0"/>
          </a:p>
          <a:p>
            <a:pPr lvl="1"/>
            <a:r>
              <a:rPr lang="en-US" altLang="zh-CN" sz="2400" dirty="0">
                <a:latin typeface="+mn-ea"/>
              </a:rPr>
              <a:t>1.</a:t>
            </a:r>
            <a:r>
              <a:rPr lang="zh-CN" altLang="en-US" sz="2400" dirty="0"/>
              <a:t>集合数据结构例子</a:t>
            </a:r>
            <a:endParaRPr lang="en-US" altLang="zh-CN" sz="2400" dirty="0"/>
          </a:p>
          <a:p>
            <a:pPr marL="457200" lvl="1" indent="0">
              <a:buNone/>
            </a:pPr>
            <a:endParaRPr lang="en-US" altLang="zh-CN" sz="2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32541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第一节 数据结构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85A1045-6702-4D10-BB61-B838AFE10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443" y="2794391"/>
            <a:ext cx="5388981" cy="340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0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206742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七、实际例子</a:t>
            </a:r>
            <a:endParaRPr lang="en-US" altLang="zh-CN" sz="2800" dirty="0"/>
          </a:p>
          <a:p>
            <a:pPr lvl="1"/>
            <a:r>
              <a:rPr lang="en-US" altLang="zh-CN" sz="2400" dirty="0">
                <a:latin typeface="+mn-ea"/>
              </a:rPr>
              <a:t>2.</a:t>
            </a:r>
            <a:r>
              <a:rPr lang="zh-CN" altLang="en-US" sz="2400" dirty="0"/>
              <a:t>线性数据结构例子</a:t>
            </a:r>
            <a:endParaRPr lang="en-US" altLang="zh-CN" sz="2400" dirty="0"/>
          </a:p>
          <a:p>
            <a:pPr marL="457200" lvl="1" indent="0">
              <a:buNone/>
            </a:pPr>
            <a:endParaRPr lang="en-US" altLang="zh-CN" sz="2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32541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第一节 数据结构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49671D-E925-42DB-88C9-424E6BDA9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934" y="2997596"/>
            <a:ext cx="5593565" cy="30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4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206742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七、实际例子</a:t>
            </a:r>
            <a:endParaRPr lang="en-US" altLang="zh-CN" sz="2800" dirty="0"/>
          </a:p>
          <a:p>
            <a:pPr lvl="1"/>
            <a:r>
              <a:rPr lang="en-US" altLang="zh-CN" sz="2400" dirty="0">
                <a:latin typeface="+mn-ea"/>
              </a:rPr>
              <a:t>3.</a:t>
            </a:r>
            <a:r>
              <a:rPr lang="zh-CN" altLang="en-US" sz="2400" dirty="0"/>
              <a:t>树形数据结构例子</a:t>
            </a:r>
            <a:endParaRPr lang="en-US" altLang="zh-CN" sz="2400" dirty="0"/>
          </a:p>
          <a:p>
            <a:pPr marL="457200" lvl="1" indent="0">
              <a:buNone/>
            </a:pPr>
            <a:endParaRPr lang="en-US" altLang="zh-CN" sz="2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32541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第一节 数据结构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19</a:t>
            </a:fld>
            <a:endParaRPr lang="zh-CN" altLang="en-US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49E68E6-6CAB-40C8-B93D-F543459D2A77}"/>
              </a:ext>
            </a:extLst>
          </p:cNvPr>
          <p:cNvGrpSpPr/>
          <p:nvPr/>
        </p:nvGrpSpPr>
        <p:grpSpPr>
          <a:xfrm>
            <a:off x="2457739" y="3159106"/>
            <a:ext cx="8676152" cy="2434244"/>
            <a:chOff x="2457739" y="3159106"/>
            <a:chExt cx="8676152" cy="2434244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AF34DD1B-9374-4EF8-B29F-A6D09B6DAFDC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7032408" y="3515567"/>
              <a:ext cx="0" cy="6431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20844E95-B7BD-46DB-A392-D0AD64EA7E8E}"/>
                </a:ext>
              </a:extLst>
            </p:cNvPr>
            <p:cNvGrpSpPr/>
            <p:nvPr/>
          </p:nvGrpSpPr>
          <p:grpSpPr>
            <a:xfrm>
              <a:off x="2457739" y="3159106"/>
              <a:ext cx="8676152" cy="2434244"/>
              <a:chOff x="2457739" y="3159106"/>
              <a:chExt cx="8676152" cy="2434244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45797BD-A186-425B-A570-0285652188F6}"/>
                  </a:ext>
                </a:extLst>
              </p:cNvPr>
              <p:cNvSpPr/>
              <p:nvPr/>
            </p:nvSpPr>
            <p:spPr>
              <a:xfrm>
                <a:off x="6462845" y="3159106"/>
                <a:ext cx="1139126" cy="356461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G:\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AA8CFB32-4C21-4405-8541-E3B9AFF88500}"/>
                  </a:ext>
                </a:extLst>
              </p:cNvPr>
              <p:cNvSpPr/>
              <p:nvPr/>
            </p:nvSpPr>
            <p:spPr>
              <a:xfrm>
                <a:off x="4416938" y="4158746"/>
                <a:ext cx="1154700" cy="356461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学习资料</a:t>
                </a:r>
              </a:p>
            </p:txBody>
          </p: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BD1D700A-7ACF-4AB8-8D7B-CCA54CD2BC1F}"/>
                  </a:ext>
                </a:extLst>
              </p:cNvPr>
              <p:cNvCxnSpPr>
                <a:cxnSpLocks/>
                <a:endCxn id="9" idx="0"/>
              </p:cNvCxnSpPr>
              <p:nvPr/>
            </p:nvCxnSpPr>
            <p:spPr>
              <a:xfrm flipH="1">
                <a:off x="4994288" y="3515567"/>
                <a:ext cx="1600248" cy="64317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AFA421BA-3C59-49BC-B8BE-47B65E04BED8}"/>
                  </a:ext>
                </a:extLst>
              </p:cNvPr>
              <p:cNvSpPr/>
              <p:nvPr/>
            </p:nvSpPr>
            <p:spPr>
              <a:xfrm>
                <a:off x="6455058" y="4163945"/>
                <a:ext cx="1154700" cy="356461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程序</a:t>
                </a:r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A77E2DA0-5239-4150-B74A-E4F089DAF4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77936" y="3515567"/>
                <a:ext cx="1493697" cy="64317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97CD3ED7-2DE7-4B03-9430-681AC0A6BFAD}"/>
                  </a:ext>
                </a:extLst>
              </p:cNvPr>
              <p:cNvSpPr/>
              <p:nvPr/>
            </p:nvSpPr>
            <p:spPr>
              <a:xfrm>
                <a:off x="8394283" y="4158745"/>
                <a:ext cx="1154700" cy="356461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娱乐</a:t>
                </a:r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73B8B3D7-6D10-4C2D-9179-C1FCA365EC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35089" y="4515207"/>
                <a:ext cx="1600248" cy="64317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A66E4E15-260D-4AA8-B5EE-4D5CC11DCB5F}"/>
                  </a:ext>
                </a:extLst>
              </p:cNvPr>
              <p:cNvSpPr/>
              <p:nvPr/>
            </p:nvSpPr>
            <p:spPr>
              <a:xfrm>
                <a:off x="2457739" y="5187710"/>
                <a:ext cx="1154700" cy="356461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数据结构</a:t>
                </a:r>
              </a:p>
            </p:txBody>
          </p: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D908DB12-76FD-49FD-8BC0-928AC60E9A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0461" y="4515207"/>
                <a:ext cx="0" cy="64317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B5775680-9385-48CC-8248-0675A469E899}"/>
                  </a:ext>
                </a:extLst>
              </p:cNvPr>
              <p:cNvSpPr/>
              <p:nvPr/>
            </p:nvSpPr>
            <p:spPr>
              <a:xfrm>
                <a:off x="4065732" y="5185110"/>
                <a:ext cx="1846873" cy="356461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马克思主义哲学</a:t>
                </a:r>
              </a:p>
            </p:txBody>
          </p: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CF704F41-9BC8-42EA-9FF5-B56131C4CD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90565" y="4536571"/>
                <a:ext cx="1035540" cy="6789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ECE3C421-98DC-47FE-94EF-FF9C7010AF4F}"/>
                  </a:ext>
                </a:extLst>
              </p:cNvPr>
              <p:cNvSpPr/>
              <p:nvPr/>
            </p:nvSpPr>
            <p:spPr>
              <a:xfrm>
                <a:off x="6913215" y="5226526"/>
                <a:ext cx="1154700" cy="356461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电视剧</a:t>
                </a:r>
              </a:p>
            </p:txBody>
          </p: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39EED55A-20CF-485C-B52E-5466A9B89EFF}"/>
                  </a:ext>
                </a:extLst>
              </p:cNvPr>
              <p:cNvCxnSpPr>
                <a:cxnSpLocks/>
                <a:stCxn id="22" idx="2"/>
                <a:endCxn id="35" idx="0"/>
              </p:cNvCxnSpPr>
              <p:nvPr/>
            </p:nvCxnSpPr>
            <p:spPr>
              <a:xfrm flipH="1">
                <a:off x="8968873" y="4515206"/>
                <a:ext cx="2760" cy="72168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D2D38B15-9F50-48FE-94B7-F59785E737FE}"/>
                  </a:ext>
                </a:extLst>
              </p:cNvPr>
              <p:cNvSpPr/>
              <p:nvPr/>
            </p:nvSpPr>
            <p:spPr>
              <a:xfrm>
                <a:off x="8391523" y="5236889"/>
                <a:ext cx="1154700" cy="356461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游戏</a:t>
                </a:r>
              </a:p>
            </p:txBody>
          </p: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4C73DABF-9BBB-4B55-93C6-63E93EA9A8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09505" y="4536571"/>
                <a:ext cx="1139372" cy="6789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1678D112-BE15-4534-9EB2-F0BA72A12E89}"/>
                  </a:ext>
                </a:extLst>
              </p:cNvPr>
              <p:cNvSpPr/>
              <p:nvPr/>
            </p:nvSpPr>
            <p:spPr>
              <a:xfrm>
                <a:off x="9979191" y="5226526"/>
                <a:ext cx="1154700" cy="356461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歌曲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422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2652068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一、数据</a:t>
            </a:r>
            <a:endParaRPr lang="en-US" altLang="zh-CN" sz="2800" dirty="0"/>
          </a:p>
          <a:p>
            <a:pPr lvl="1"/>
            <a:r>
              <a:rPr lang="zh-CN" altLang="en-US" sz="2400" dirty="0"/>
              <a:t>所有能够输入到计算机中，并被计算机识别和处理的</a:t>
            </a:r>
            <a:r>
              <a:rPr lang="zh-CN" altLang="en-US" sz="2400" dirty="0">
                <a:solidFill>
                  <a:srgbClr val="C00000"/>
                </a:solidFill>
              </a:rPr>
              <a:t>符号的集合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 lvl="1"/>
            <a:r>
              <a:rPr lang="zh-CN" altLang="en-US" sz="2400" dirty="0"/>
              <a:t>是客观事物的符号表示</a:t>
            </a:r>
            <a:endParaRPr lang="en-US" altLang="zh-CN" sz="2400" dirty="0"/>
          </a:p>
          <a:p>
            <a:pPr lvl="1"/>
            <a:r>
              <a:rPr lang="zh-CN" altLang="en-US" sz="2400" dirty="0"/>
              <a:t>是计算机操作对象的总称</a:t>
            </a:r>
            <a:endParaRPr lang="en-US" altLang="zh-CN" sz="2400" dirty="0"/>
          </a:p>
          <a:p>
            <a:pPr lvl="1"/>
            <a:r>
              <a:rPr lang="zh-CN" altLang="en-US" sz="2400" dirty="0"/>
              <a:t>是计算机处理信息的载体</a:t>
            </a:r>
            <a:endParaRPr lang="en-US" altLang="zh-CN" sz="2400" dirty="0"/>
          </a:p>
          <a:p>
            <a:pPr lvl="1"/>
            <a:endParaRPr lang="en-US" altLang="zh-CN" sz="2200" dirty="0"/>
          </a:p>
          <a:p>
            <a:pPr marL="457200" lvl="1" indent="0">
              <a:buNone/>
            </a:pPr>
            <a:endParaRPr lang="zh-CN" altLang="en-US" sz="2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32541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第一节 数据结构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677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206742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七、实际例子</a:t>
            </a:r>
            <a:endParaRPr lang="en-US" altLang="zh-CN" sz="2800" dirty="0"/>
          </a:p>
          <a:p>
            <a:pPr lvl="1"/>
            <a:r>
              <a:rPr lang="en-US" altLang="zh-CN" sz="2400" dirty="0">
                <a:latin typeface="+mn-ea"/>
              </a:rPr>
              <a:t>4.</a:t>
            </a:r>
            <a:r>
              <a:rPr lang="zh-CN" altLang="en-US" sz="2400" dirty="0"/>
              <a:t>图形数据结构例子</a:t>
            </a:r>
            <a:endParaRPr lang="en-US" altLang="zh-CN" sz="2400" dirty="0"/>
          </a:p>
          <a:p>
            <a:pPr marL="457200" lvl="1" indent="0">
              <a:buNone/>
            </a:pPr>
            <a:endParaRPr lang="en-US" altLang="zh-CN" sz="2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32541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第一节 数据结构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4E383CB-56C3-4D88-A062-4A22EF20443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138" y="3530050"/>
            <a:ext cx="6610511" cy="235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0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2078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第二节 数据的两类结构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4BE22BD-5C7A-4E47-8C7E-6642EDBADDD6}"/>
              </a:ext>
            </a:extLst>
          </p:cNvPr>
          <p:cNvSpPr/>
          <p:nvPr/>
        </p:nvSpPr>
        <p:spPr>
          <a:xfrm>
            <a:off x="345683" y="257790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集合结构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012FE2D-B2FA-42F1-A410-8364003AB87B}"/>
              </a:ext>
            </a:extLst>
          </p:cNvPr>
          <p:cNvSpPr/>
          <p:nvPr/>
        </p:nvSpPr>
        <p:spPr>
          <a:xfrm>
            <a:off x="353431" y="328656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线性结构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C9AE538-FAE5-4E24-8F16-C8FAD6A02988}"/>
              </a:ext>
            </a:extLst>
          </p:cNvPr>
          <p:cNvSpPr/>
          <p:nvPr/>
        </p:nvSpPr>
        <p:spPr>
          <a:xfrm>
            <a:off x="345681" y="393008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树形结构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141AF29-67A1-4427-A655-3C89576D8821}"/>
              </a:ext>
            </a:extLst>
          </p:cNvPr>
          <p:cNvSpPr/>
          <p:nvPr/>
        </p:nvSpPr>
        <p:spPr>
          <a:xfrm>
            <a:off x="345681" y="460066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图形结构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A6F9629-895C-41CD-9CEA-D9E14E5DDC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65" t="19697" r="16590"/>
          <a:stretch/>
        </p:blipFill>
        <p:spPr>
          <a:xfrm>
            <a:off x="5942945" y="2310261"/>
            <a:ext cx="2891089" cy="2237478"/>
          </a:xfrm>
          <a:prstGeom prst="rect">
            <a:avLst/>
          </a:prstGeom>
        </p:spPr>
      </p:pic>
      <p:sp>
        <p:nvSpPr>
          <p:cNvPr id="11" name="右大括号 10">
            <a:extLst>
              <a:ext uri="{FF2B5EF4-FFF2-40B4-BE49-F238E27FC236}">
                <a16:creationId xmlns:a16="http://schemas.microsoft.com/office/drawing/2014/main" id="{D67BB4ED-FFB3-400A-9705-0F88B405E051}"/>
              </a:ext>
            </a:extLst>
          </p:cNvPr>
          <p:cNvSpPr/>
          <p:nvPr/>
        </p:nvSpPr>
        <p:spPr>
          <a:xfrm>
            <a:off x="2162014" y="2673458"/>
            <a:ext cx="263471" cy="245042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0D8DC60-7F88-4ACD-BC2F-961D5FA27ABD}"/>
              </a:ext>
            </a:extLst>
          </p:cNvPr>
          <p:cNvSpPr/>
          <p:nvPr/>
        </p:nvSpPr>
        <p:spPr>
          <a:xfrm>
            <a:off x="2453878" y="3555919"/>
            <a:ext cx="29546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元素之间的逻辑关系</a:t>
            </a:r>
            <a:endParaRPr lang="en-US" altLang="zh-CN" sz="2400" dirty="0"/>
          </a:p>
          <a:p>
            <a:r>
              <a:rPr lang="zh-CN" altLang="en-US" sz="2400" dirty="0"/>
              <a:t>数据的</a:t>
            </a:r>
            <a:r>
              <a:rPr lang="zh-CN" altLang="en-US" sz="2400" dirty="0">
                <a:solidFill>
                  <a:srgbClr val="FF0000"/>
                </a:solidFill>
              </a:rPr>
              <a:t>逻辑结构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9E93800-83C5-4C2B-9DEF-49958B810C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4" t="4015" r="1204"/>
          <a:stretch/>
        </p:blipFill>
        <p:spPr>
          <a:xfrm>
            <a:off x="5942945" y="4586852"/>
            <a:ext cx="4207874" cy="148949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30905CB7-54DE-4247-A184-CBB4F5045271}"/>
              </a:ext>
            </a:extLst>
          </p:cNvPr>
          <p:cNvSpPr/>
          <p:nvPr/>
        </p:nvSpPr>
        <p:spPr>
          <a:xfrm>
            <a:off x="10500856" y="288023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线性结构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67E3703-86C4-42E5-8AD3-C879E3A00654}"/>
              </a:ext>
            </a:extLst>
          </p:cNvPr>
          <p:cNvCxnSpPr>
            <a:cxnSpLocks/>
            <a:stCxn id="6" idx="3"/>
            <a:endCxn id="14" idx="1"/>
          </p:cNvCxnSpPr>
          <p:nvPr/>
        </p:nvCxnSpPr>
        <p:spPr>
          <a:xfrm flipV="1">
            <a:off x="8834034" y="3111070"/>
            <a:ext cx="1666822" cy="317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0AE00979-FAC1-4CDA-9DD4-0E2E39C383A7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9775933" y="3341902"/>
            <a:ext cx="1432809" cy="120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C79257E1-7337-4187-87C4-38F6BF46243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00856" y="3930086"/>
            <a:ext cx="1569931" cy="156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9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0" grpId="0"/>
      <p:bldP spid="11" grpId="0" animBg="1"/>
      <p:bldP spid="12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206742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数据的</a:t>
            </a:r>
            <a:r>
              <a:rPr lang="zh-CN" altLang="en-US" sz="2800" dirty="0">
                <a:solidFill>
                  <a:srgbClr val="FF0000"/>
                </a:solidFill>
              </a:rPr>
              <a:t>物理结构（存储结构）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lvl="1"/>
            <a:r>
              <a:rPr lang="zh-CN" altLang="en-US" sz="2400" dirty="0"/>
              <a:t>数据结构在计算机中的表示（又称映象）</a:t>
            </a:r>
            <a:endParaRPr lang="en-US" altLang="zh-CN" sz="2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39056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第二节 数据的两类结构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22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74FC59B-48BB-4F95-A59D-3077C97B028F}"/>
              </a:ext>
            </a:extLst>
          </p:cNvPr>
          <p:cNvGrpSpPr/>
          <p:nvPr/>
        </p:nvGrpSpPr>
        <p:grpSpPr>
          <a:xfrm>
            <a:off x="2035874" y="3854469"/>
            <a:ext cx="2031328" cy="2127113"/>
            <a:chOff x="1291076" y="3786796"/>
            <a:chExt cx="2031328" cy="2127113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F7BE959-45FC-43A7-880B-E40D3DBF86EC}"/>
                </a:ext>
              </a:extLst>
            </p:cNvPr>
            <p:cNvSpPr/>
            <p:nvPr/>
          </p:nvSpPr>
          <p:spPr>
            <a:xfrm>
              <a:off x="1291079" y="3786796"/>
              <a:ext cx="20313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/>
                <a:t>顺序存储表示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EBF6C3F-DC2D-4717-9D97-22C1F6E7E340}"/>
                </a:ext>
              </a:extLst>
            </p:cNvPr>
            <p:cNvSpPr/>
            <p:nvPr/>
          </p:nvSpPr>
          <p:spPr>
            <a:xfrm>
              <a:off x="1291077" y="4309887"/>
              <a:ext cx="20313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/>
                <a:t>链接存储表示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62B1462-589F-48EE-A9E8-CC00193F4E8F}"/>
                </a:ext>
              </a:extLst>
            </p:cNvPr>
            <p:cNvSpPr/>
            <p:nvPr/>
          </p:nvSpPr>
          <p:spPr>
            <a:xfrm>
              <a:off x="1291078" y="4886519"/>
              <a:ext cx="20313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/>
                <a:t>索引存储表示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6A052CE-6C2D-48DF-A006-0307436106A4}"/>
                </a:ext>
              </a:extLst>
            </p:cNvPr>
            <p:cNvSpPr/>
            <p:nvPr/>
          </p:nvSpPr>
          <p:spPr>
            <a:xfrm>
              <a:off x="1291076" y="5452244"/>
              <a:ext cx="20313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/>
                <a:t>散列存储表示</a:t>
              </a: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D235D928-FEB4-41F4-850E-3464FD68443A}"/>
              </a:ext>
            </a:extLst>
          </p:cNvPr>
          <p:cNvSpPr/>
          <p:nvPr/>
        </p:nvSpPr>
        <p:spPr>
          <a:xfrm>
            <a:off x="4067199" y="3917335"/>
            <a:ext cx="2425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比如，</a:t>
            </a:r>
            <a:r>
              <a:rPr lang="en-US" altLang="zh-CN" dirty="0"/>
              <a:t>C</a:t>
            </a:r>
            <a:r>
              <a:rPr lang="zh-CN" altLang="en-US" dirty="0"/>
              <a:t>语言中的数组</a:t>
            </a:r>
            <a:endParaRPr lang="en-US" altLang="zh-CN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479B125-80C6-4928-A24D-53C29CE034B4}"/>
              </a:ext>
            </a:extLst>
          </p:cNvPr>
          <p:cNvSpPr/>
          <p:nvPr/>
        </p:nvSpPr>
        <p:spPr>
          <a:xfrm>
            <a:off x="4067199" y="4429180"/>
            <a:ext cx="2425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比如，</a:t>
            </a:r>
            <a:r>
              <a:rPr lang="en-US" altLang="zh-CN" dirty="0"/>
              <a:t>C</a:t>
            </a:r>
            <a:r>
              <a:rPr lang="zh-CN" altLang="en-US" dirty="0"/>
              <a:t>语言中的指针</a:t>
            </a:r>
          </a:p>
        </p:txBody>
      </p:sp>
    </p:spTree>
    <p:extLst>
      <p:ext uri="{BB962C8B-B14F-4D97-AF65-F5344CB8AC3E}">
        <p14:creationId xmlns:p14="http://schemas.microsoft.com/office/powerpoint/2010/main" val="17061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79"/>
            <a:ext cx="10476950" cy="3544925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数据的物理结构（存储结构）</a:t>
            </a:r>
            <a:endParaRPr lang="en-US" altLang="zh-CN" sz="2800" dirty="0"/>
          </a:p>
          <a:p>
            <a:pPr lvl="1"/>
            <a:r>
              <a:rPr lang="zh-CN" altLang="en-US" sz="2400" dirty="0"/>
              <a:t>复数存储结构举例</a:t>
            </a:r>
            <a:endParaRPr lang="en-US" altLang="zh-CN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39056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第二节 数据的两类结构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17B3A7C-3439-4557-9F79-F6DA08075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954" y="0"/>
            <a:ext cx="1523046" cy="202717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5DC48F5-50EB-44AA-A8CD-B7C2D49A533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02070" y="3026044"/>
            <a:ext cx="3781952" cy="309191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85D1B4B-AD0D-422D-8AE9-1C85B4989F2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788" y="3076799"/>
            <a:ext cx="3804767" cy="3041157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ABC4C92-0353-4396-84D8-C36D83D4F931}"/>
              </a:ext>
            </a:extLst>
          </p:cNvPr>
          <p:cNvSpPr/>
          <p:nvPr/>
        </p:nvSpPr>
        <p:spPr>
          <a:xfrm>
            <a:off x="2815581" y="6279777"/>
            <a:ext cx="73484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</a:rPr>
              <a:t>相同的逻辑结构可以有不同的物理结构（存储结构）</a:t>
            </a:r>
          </a:p>
        </p:txBody>
      </p:sp>
    </p:spTree>
    <p:extLst>
      <p:ext uri="{BB962C8B-B14F-4D97-AF65-F5344CB8AC3E}">
        <p14:creationId xmlns:p14="http://schemas.microsoft.com/office/powerpoint/2010/main" val="406740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1142688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一、数据（</a:t>
            </a:r>
            <a:r>
              <a:rPr lang="en-US" altLang="zh-CN" sz="2800" dirty="0"/>
              <a:t>Data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lvl="1"/>
            <a:r>
              <a:rPr lang="zh-CN" altLang="en-US" sz="2400" dirty="0"/>
              <a:t>数据是随着计算机的发展而不断扩大的概念。</a:t>
            </a:r>
          </a:p>
          <a:p>
            <a:pPr marL="457200" lvl="1" indent="0">
              <a:buNone/>
            </a:pPr>
            <a:endParaRPr lang="en-US" altLang="zh-CN" sz="2200" dirty="0"/>
          </a:p>
          <a:p>
            <a:pPr marL="457200" lvl="1" indent="0">
              <a:buNone/>
            </a:pPr>
            <a:endParaRPr lang="zh-CN" altLang="en-US" sz="2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32541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第一节 数据结构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0C12716-C593-45BB-AB8E-F773D7444855}"/>
              </a:ext>
            </a:extLst>
          </p:cNvPr>
          <p:cNvSpPr/>
          <p:nvPr/>
        </p:nvSpPr>
        <p:spPr>
          <a:xfrm>
            <a:off x="1482575" y="349486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数值性数据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F2D1613-164A-46B0-BAB4-AF8E9DE018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1"/>
          <a:stretch/>
        </p:blipFill>
        <p:spPr>
          <a:xfrm>
            <a:off x="1544568" y="3920455"/>
            <a:ext cx="2106936" cy="213302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4144A77-BF63-4FDC-8173-75E47D6F37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" t="613" r="2565" b="24274"/>
          <a:stretch/>
        </p:blipFill>
        <p:spPr>
          <a:xfrm>
            <a:off x="6480806" y="3846221"/>
            <a:ext cx="2059692" cy="16859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534D367B-6359-4276-B1F9-3DA09775B361}"/>
              </a:ext>
            </a:extLst>
          </p:cNvPr>
          <p:cNvSpPr/>
          <p:nvPr/>
        </p:nvSpPr>
        <p:spPr>
          <a:xfrm>
            <a:off x="6581545" y="3476889"/>
            <a:ext cx="1556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非数值性数据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18B7D67-6506-4FE9-A543-A596719FE017}"/>
              </a:ext>
            </a:extLst>
          </p:cNvPr>
          <p:cNvSpPr/>
          <p:nvPr/>
        </p:nvSpPr>
        <p:spPr>
          <a:xfrm>
            <a:off x="6637020" y="5474447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600" dirty="0"/>
              <a:t>做为老司机，</a:t>
            </a:r>
            <a:endParaRPr lang="en-US" altLang="zh-CN" sz="1600" dirty="0"/>
          </a:p>
          <a:p>
            <a:r>
              <a:rPr lang="zh-CN" altLang="en-US" sz="1600" dirty="0"/>
              <a:t>打开</a:t>
            </a:r>
            <a:r>
              <a:rPr lang="en-US" altLang="zh-CN" sz="1600" dirty="0"/>
              <a:t>TXT</a:t>
            </a:r>
            <a:r>
              <a:rPr lang="zh-CN" altLang="en-US" sz="1600" dirty="0"/>
              <a:t>、</a:t>
            </a:r>
            <a:r>
              <a:rPr lang="en-US" altLang="zh-CN" sz="1600" dirty="0"/>
              <a:t>BMP</a:t>
            </a:r>
            <a:r>
              <a:rPr lang="zh-CN" altLang="en-US" sz="1600" dirty="0"/>
              <a:t>和</a:t>
            </a:r>
            <a:r>
              <a:rPr lang="en-US" altLang="zh-CN" sz="1600" dirty="0"/>
              <a:t>AVI</a:t>
            </a:r>
            <a:r>
              <a:rPr lang="zh-CN" altLang="en-US" sz="1600" dirty="0"/>
              <a:t>毫无压力！</a:t>
            </a:r>
          </a:p>
        </p:txBody>
      </p:sp>
    </p:spTree>
    <p:extLst>
      <p:ext uri="{BB962C8B-B14F-4D97-AF65-F5344CB8AC3E}">
        <p14:creationId xmlns:p14="http://schemas.microsoft.com/office/powerpoint/2010/main" val="292000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1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  <p:bldP spid="16" grpId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数据结构绪论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286752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二、数据元素（</a:t>
            </a:r>
            <a:r>
              <a:rPr lang="en-US" altLang="zh-CN" sz="2800" dirty="0"/>
              <a:t>Data Element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lvl="1"/>
            <a:r>
              <a:rPr lang="zh-CN" altLang="en-US" sz="2400" dirty="0"/>
              <a:t>数据是符号的集合，集合中的每个“个体”就是数据元素</a:t>
            </a:r>
            <a:endParaRPr lang="en-US" altLang="zh-CN" sz="2400" dirty="0"/>
          </a:p>
          <a:p>
            <a:pPr lvl="1"/>
            <a:r>
              <a:rPr lang="zh-CN" altLang="en-US" sz="2400" dirty="0"/>
              <a:t>数据元素是数据的</a:t>
            </a:r>
            <a:r>
              <a:rPr lang="zh-CN" altLang="en-US" sz="2400" dirty="0">
                <a:solidFill>
                  <a:srgbClr val="FF0000"/>
                </a:solidFill>
              </a:rPr>
              <a:t>基本单位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lvl="1"/>
            <a:r>
              <a:rPr lang="zh-CN" altLang="en-US" sz="2400" dirty="0"/>
              <a:t>在数据结构中被当成一个整体来考虑。</a:t>
            </a:r>
            <a:endParaRPr lang="en-US" altLang="zh-CN" sz="2400" dirty="0"/>
          </a:p>
          <a:p>
            <a:pPr lvl="1"/>
            <a:r>
              <a:rPr lang="zh-CN" altLang="en-US" sz="2400" dirty="0"/>
              <a:t>数据元素有时也被称为元素、结点或者记录。</a:t>
            </a:r>
            <a:endParaRPr lang="en-US" altLang="zh-CN" sz="2400" dirty="0"/>
          </a:p>
          <a:p>
            <a:pPr marL="457200" lvl="1" indent="0">
              <a:buNone/>
            </a:pPr>
            <a:endParaRPr lang="zh-CN" altLang="en-US" sz="2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32541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第一节 数据结构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73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11835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二、数据元素（</a:t>
            </a:r>
            <a:r>
              <a:rPr lang="en-US" altLang="zh-CN" sz="2800" dirty="0"/>
              <a:t>Data Element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lvl="1"/>
            <a:r>
              <a:rPr lang="zh-CN" altLang="en-US" sz="2400" dirty="0"/>
              <a:t>同一个数据，不同的任务下，数据元素也可能不一样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32541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第一节 数据结构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AD88CC-8313-412B-AF47-D2AA93091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54" y="3398625"/>
            <a:ext cx="4341020" cy="265303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B62FEBE-9CF1-4FD0-9C46-A498B1D1052A}"/>
              </a:ext>
            </a:extLst>
          </p:cNvPr>
          <p:cNvSpPr/>
          <p:nvPr/>
        </p:nvSpPr>
        <p:spPr>
          <a:xfrm>
            <a:off x="4913099" y="3535680"/>
            <a:ext cx="29546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任务：删除文本中的空白行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一个数据元素是一行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890C2E5-34BA-4F54-890D-93FEB87CAE12}"/>
              </a:ext>
            </a:extLst>
          </p:cNvPr>
          <p:cNvSpPr/>
          <p:nvPr/>
        </p:nvSpPr>
        <p:spPr>
          <a:xfrm>
            <a:off x="8817159" y="3646739"/>
            <a:ext cx="27238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任务：删除文本中的空格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一个数据元素是一个字符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4D9686C-136E-4933-8BFE-60CF9B3784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52674" y="4681128"/>
            <a:ext cx="1638300" cy="1454566"/>
          </a:xfrm>
          <a:prstGeom prst="rect">
            <a:avLst/>
          </a:prstGeom>
        </p:spPr>
      </p:pic>
      <p:sp>
        <p:nvSpPr>
          <p:cNvPr id="10" name="对话气泡: 椭圆形 9">
            <a:extLst>
              <a:ext uri="{FF2B5EF4-FFF2-40B4-BE49-F238E27FC236}">
                <a16:creationId xmlns:a16="http://schemas.microsoft.com/office/drawing/2014/main" id="{E904E0B4-D541-42DB-8A58-53BC11C707E3}"/>
              </a:ext>
            </a:extLst>
          </p:cNvPr>
          <p:cNvSpPr/>
          <p:nvPr/>
        </p:nvSpPr>
        <p:spPr>
          <a:xfrm flipH="1">
            <a:off x="7019791" y="4223729"/>
            <a:ext cx="1996440" cy="723160"/>
          </a:xfrm>
          <a:prstGeom prst="wedgeEllipseCallou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zh-CN" altLang="en-US" dirty="0">
                <a:solidFill>
                  <a:schemeClr val="tx1"/>
                </a:solidFill>
              </a:rPr>
              <a:t>我们不一样！</a:t>
            </a:r>
          </a:p>
        </p:txBody>
      </p:sp>
    </p:spTree>
    <p:extLst>
      <p:ext uri="{BB962C8B-B14F-4D97-AF65-F5344CB8AC3E}">
        <p14:creationId xmlns:p14="http://schemas.microsoft.com/office/powerpoint/2010/main" val="275632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206742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三、数据项（</a:t>
            </a:r>
            <a:r>
              <a:rPr lang="en-US" altLang="zh-CN" sz="2800" dirty="0"/>
              <a:t>Data Item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lvl="1"/>
            <a:r>
              <a:rPr lang="zh-CN" altLang="en-US" sz="2400" dirty="0"/>
              <a:t>有时数据元素可以由多个项组成</a:t>
            </a:r>
            <a:endParaRPr lang="en-US" altLang="zh-CN" sz="2400" dirty="0"/>
          </a:p>
          <a:p>
            <a:pPr lvl="1"/>
            <a:r>
              <a:rPr lang="zh-CN" altLang="en-US" sz="2400" dirty="0"/>
              <a:t>数据项：具有独立含义的最小标识单位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32541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第一节 数据结构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6</a:t>
            </a:fld>
            <a:endParaRPr lang="zh-CN" altLang="en-US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AAFF26F7-3093-492D-A059-936819290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345946"/>
              </p:ext>
            </p:extLst>
          </p:nvPr>
        </p:nvGraphicFramePr>
        <p:xfrm>
          <a:off x="1918394" y="3907106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7226">
                  <a:extLst>
                    <a:ext uri="{9D8B030D-6E8A-4147-A177-3AD203B41FA5}">
                      <a16:colId xmlns:a16="http://schemas.microsoft.com/office/drawing/2014/main" val="4135281459"/>
                    </a:ext>
                  </a:extLst>
                </a:gridCol>
                <a:gridCol w="657795">
                  <a:extLst>
                    <a:ext uri="{9D8B030D-6E8A-4147-A177-3AD203B41FA5}">
                      <a16:colId xmlns:a16="http://schemas.microsoft.com/office/drawing/2014/main" val="1734526379"/>
                    </a:ext>
                  </a:extLst>
                </a:gridCol>
                <a:gridCol w="6332978">
                  <a:extLst>
                    <a:ext uri="{9D8B030D-6E8A-4147-A177-3AD203B41FA5}">
                      <a16:colId xmlns:a16="http://schemas.microsoft.com/office/drawing/2014/main" val="9140723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373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王大锤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相信用不了多久</a:t>
                      </a:r>
                      <a:r>
                        <a:rPr lang="en-US" altLang="zh-CN" dirty="0"/>
                        <a:t>,</a:t>
                      </a:r>
                      <a:r>
                        <a:rPr lang="zh-CN" altLang="en-US" dirty="0"/>
                        <a:t>我就会升职加薪当上总经理出任</a:t>
                      </a:r>
                      <a:r>
                        <a:rPr lang="en-US" altLang="zh-CN" dirty="0"/>
                        <a:t>CEO…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829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王尼玛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荆轲刺秦王</a:t>
                      </a:r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275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关谷神奇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信不信我分分钟切腹给你看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696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贾玲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爱笑的女孩运气不会差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934907"/>
                  </a:ext>
                </a:extLst>
              </a:tr>
            </a:tbl>
          </a:graphicData>
        </a:graphic>
      </p:graphicFrame>
      <p:sp>
        <p:nvSpPr>
          <p:cNvPr id="12" name="矩形 11">
            <a:extLst>
              <a:ext uri="{FF2B5EF4-FFF2-40B4-BE49-F238E27FC236}">
                <a16:creationId xmlns:a16="http://schemas.microsoft.com/office/drawing/2014/main" id="{E98D6F7D-01D5-4998-A290-05D4805B058B}"/>
              </a:ext>
            </a:extLst>
          </p:cNvPr>
          <p:cNvSpPr/>
          <p:nvPr/>
        </p:nvSpPr>
        <p:spPr>
          <a:xfrm>
            <a:off x="1980246" y="390710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姓名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48F0B76-D311-4904-B583-4CEBA4321637}"/>
              </a:ext>
            </a:extLst>
          </p:cNvPr>
          <p:cNvSpPr/>
          <p:nvPr/>
        </p:nvSpPr>
        <p:spPr>
          <a:xfrm>
            <a:off x="1918394" y="576130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6E59D88-2E97-4710-A615-F6B3D9A646CF}"/>
              </a:ext>
            </a:extLst>
          </p:cNvPr>
          <p:cNvSpPr/>
          <p:nvPr/>
        </p:nvSpPr>
        <p:spPr>
          <a:xfrm>
            <a:off x="3031806" y="392039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性别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79300D5-0C4B-4B06-85CD-A966178CC4D2}"/>
              </a:ext>
            </a:extLst>
          </p:cNvPr>
          <p:cNvSpPr/>
          <p:nvPr/>
        </p:nvSpPr>
        <p:spPr>
          <a:xfrm>
            <a:off x="3762952" y="392039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名言</a:t>
            </a:r>
          </a:p>
        </p:txBody>
      </p:sp>
      <p:sp>
        <p:nvSpPr>
          <p:cNvPr id="17" name="右大括号 16">
            <a:extLst>
              <a:ext uri="{FF2B5EF4-FFF2-40B4-BE49-F238E27FC236}">
                <a16:creationId xmlns:a16="http://schemas.microsoft.com/office/drawing/2014/main" id="{0FEF204C-DD5E-4ACB-BA31-FA11992F87DC}"/>
              </a:ext>
            </a:extLst>
          </p:cNvPr>
          <p:cNvSpPr/>
          <p:nvPr/>
        </p:nvSpPr>
        <p:spPr>
          <a:xfrm rot="10800000">
            <a:off x="1036081" y="4274483"/>
            <a:ext cx="415498" cy="1778997"/>
          </a:xfrm>
          <a:prstGeom prst="rightBrace">
            <a:avLst>
              <a:gd name="adj1" fmla="val 8333"/>
              <a:gd name="adj2" fmla="val 5442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2883120-D426-4306-8622-D2BE244D4DD5}"/>
              </a:ext>
            </a:extLst>
          </p:cNvPr>
          <p:cNvSpPr/>
          <p:nvPr/>
        </p:nvSpPr>
        <p:spPr>
          <a:xfrm>
            <a:off x="420752" y="490578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数据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E49DD4C-C383-4234-9FFF-156816FF2350}"/>
              </a:ext>
            </a:extLst>
          </p:cNvPr>
          <p:cNvSpPr/>
          <p:nvPr/>
        </p:nvSpPr>
        <p:spPr>
          <a:xfrm>
            <a:off x="1821180" y="4274483"/>
            <a:ext cx="8390574" cy="369332"/>
          </a:xfrm>
          <a:prstGeom prst="round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5E7D7D9-B288-4CB0-9875-C556FEDAA982}"/>
              </a:ext>
            </a:extLst>
          </p:cNvPr>
          <p:cNvSpPr/>
          <p:nvPr/>
        </p:nvSpPr>
        <p:spPr>
          <a:xfrm>
            <a:off x="10211754" y="423493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数据元素，记录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2FFC2D24-0085-4237-88CF-027281FB5757}"/>
              </a:ext>
            </a:extLst>
          </p:cNvPr>
          <p:cNvSpPr/>
          <p:nvPr/>
        </p:nvSpPr>
        <p:spPr>
          <a:xfrm>
            <a:off x="1918394" y="5066269"/>
            <a:ext cx="1030546" cy="312420"/>
          </a:xfrm>
          <a:prstGeom prst="roundRect">
            <a:avLst/>
          </a:prstGeom>
          <a:solidFill>
            <a:schemeClr val="accent3">
              <a:alpha val="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94DF9CCF-68A8-4E30-900A-AF116F3045FD}"/>
              </a:ext>
            </a:extLst>
          </p:cNvPr>
          <p:cNvSpPr/>
          <p:nvPr/>
        </p:nvSpPr>
        <p:spPr>
          <a:xfrm>
            <a:off x="3092869" y="5046350"/>
            <a:ext cx="397091" cy="312420"/>
          </a:xfrm>
          <a:prstGeom prst="roundRect">
            <a:avLst/>
          </a:prstGeom>
          <a:solidFill>
            <a:schemeClr val="accent3">
              <a:alpha val="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47D717DD-0219-4193-BDE8-8639599448C9}"/>
              </a:ext>
            </a:extLst>
          </p:cNvPr>
          <p:cNvSpPr/>
          <p:nvPr/>
        </p:nvSpPr>
        <p:spPr>
          <a:xfrm>
            <a:off x="3762952" y="5046350"/>
            <a:ext cx="2874068" cy="312420"/>
          </a:xfrm>
          <a:prstGeom prst="roundRect">
            <a:avLst/>
          </a:prstGeom>
          <a:solidFill>
            <a:schemeClr val="accent3">
              <a:alpha val="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A90F4D0-ABF1-4C9B-9EFC-C97078415AC4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2626577" y="5378689"/>
            <a:ext cx="1558690" cy="619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2AD47BF4-171D-4103-BEC5-46755FE14290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3267112" y="5366390"/>
            <a:ext cx="918155" cy="631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D93F418B-AA6E-44CF-B65D-BC6AFFC8D965}"/>
              </a:ext>
            </a:extLst>
          </p:cNvPr>
          <p:cNvCxnSpPr>
            <a:cxnSpLocks/>
            <a:endCxn id="33" idx="0"/>
          </p:cNvCxnSpPr>
          <p:nvPr/>
        </p:nvCxnSpPr>
        <p:spPr>
          <a:xfrm flipH="1">
            <a:off x="4623849" y="5358770"/>
            <a:ext cx="347950" cy="454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046AB818-6D56-4D92-97C6-0D72D84FF2FA}"/>
              </a:ext>
            </a:extLst>
          </p:cNvPr>
          <p:cNvSpPr/>
          <p:nvPr/>
        </p:nvSpPr>
        <p:spPr>
          <a:xfrm>
            <a:off x="4185267" y="581311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数据项</a:t>
            </a:r>
          </a:p>
        </p:txBody>
      </p:sp>
    </p:spTree>
    <p:extLst>
      <p:ext uri="{BB962C8B-B14F-4D97-AF65-F5344CB8AC3E}">
        <p14:creationId xmlns:p14="http://schemas.microsoft.com/office/powerpoint/2010/main" val="241709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6" grpId="0"/>
      <p:bldP spid="17" grpId="0" animBg="1"/>
      <p:bldP spid="18" grpId="0"/>
      <p:bldP spid="19" grpId="0" animBg="1"/>
      <p:bldP spid="22" grpId="0"/>
      <p:bldP spid="23" grpId="0" animBg="1"/>
      <p:bldP spid="24" grpId="0" animBg="1"/>
      <p:bldP spid="25" grpId="0" animBg="1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>
            <a:extLst>
              <a:ext uri="{FF2B5EF4-FFF2-40B4-BE49-F238E27FC236}">
                <a16:creationId xmlns:a16="http://schemas.microsoft.com/office/drawing/2014/main" id="{A2B13FF1-F29F-4247-AC0E-0CD53243A4DE}"/>
              </a:ext>
            </a:extLst>
          </p:cNvPr>
          <p:cNvSpPr/>
          <p:nvPr/>
        </p:nvSpPr>
        <p:spPr>
          <a:xfrm>
            <a:off x="9260543" y="2001866"/>
            <a:ext cx="1464842" cy="206742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2067420"/>
          </a:xfrm>
        </p:spPr>
        <p:txBody>
          <a:bodyPr>
            <a:noAutofit/>
          </a:bodyPr>
          <a:lstStyle/>
          <a:p>
            <a:r>
              <a:rPr lang="zh-CN" altLang="en-US" sz="2800" dirty="0"/>
              <a:t>四、数据对象（</a:t>
            </a:r>
            <a:r>
              <a:rPr lang="en-US" altLang="zh-CN" sz="2800" dirty="0"/>
              <a:t>Data Object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lvl="1"/>
            <a:r>
              <a:rPr lang="zh-CN" altLang="en-US" sz="2400" dirty="0"/>
              <a:t>有时数据由不同性质的数据元素构成</a:t>
            </a:r>
            <a:endParaRPr lang="en-US" altLang="zh-CN" sz="2400" dirty="0"/>
          </a:p>
          <a:p>
            <a:pPr lvl="1"/>
            <a:r>
              <a:rPr lang="zh-CN" altLang="en-US" sz="2400" dirty="0"/>
              <a:t>数据对象：具有相同性质的数据元素的集合</a:t>
            </a:r>
            <a:endParaRPr lang="en-US" altLang="zh-CN" sz="2400" dirty="0"/>
          </a:p>
          <a:p>
            <a:pPr lvl="1"/>
            <a:r>
              <a:rPr lang="zh-CN" altLang="en-US" sz="2400" dirty="0"/>
              <a:t>它是数据的一个子集</a:t>
            </a:r>
            <a:endParaRPr lang="en-US" altLang="zh-CN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32541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第一节 数据结构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7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4BE3622-7077-42F6-BFB0-7B1B4E8ACD69}"/>
                  </a:ext>
                </a:extLst>
              </p:cNvPr>
              <p:cNvSpPr/>
              <p:nvPr/>
            </p:nvSpPr>
            <p:spPr>
              <a:xfrm>
                <a:off x="1291079" y="4736102"/>
                <a:ext cx="3474606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>
                    <a:ea typeface="Cambria Math" panose="02040503050406030204" pitchFamily="18" charset="0"/>
                  </a:rPr>
                  <a:t>整数数据对象</a:t>
                </a:r>
                <a:endParaRPr lang="en-US" altLang="zh-CN" sz="2400" dirty="0">
                  <a:ea typeface="Cambria Math" panose="02040503050406030204" pitchFamily="18" charset="0"/>
                </a:endParaRPr>
              </a:p>
              <a:p>
                <a:r>
                  <a:rPr lang="en-US" altLang="zh-CN" sz="2400" b="1" i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{0,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……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4BE3622-7077-42F6-BFB0-7B1B4E8ACD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079" y="4736102"/>
                <a:ext cx="3474606" cy="830997"/>
              </a:xfrm>
              <a:prstGeom prst="rect">
                <a:avLst/>
              </a:prstGeom>
              <a:blipFill>
                <a:blip r:embed="rId3"/>
                <a:stretch>
                  <a:fillRect l="-2807" t="-8088" r="-351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2CC5D4B2-1E32-4B7F-A762-6322E124CF21}"/>
                  </a:ext>
                </a:extLst>
              </p:cNvPr>
              <p:cNvSpPr/>
              <p:nvPr/>
            </p:nvSpPr>
            <p:spPr>
              <a:xfrm>
                <a:off x="5489699" y="4736102"/>
                <a:ext cx="3042371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>
                    <a:ea typeface="Cambria Math" panose="02040503050406030204" pitchFamily="18" charset="0"/>
                  </a:rPr>
                  <a:t>字母字符数据对象</a:t>
                </a:r>
                <a:endParaRPr lang="en-US" altLang="zh-CN" sz="2400" dirty="0">
                  <a:ea typeface="Cambria Math" panose="02040503050406030204" pitchFamily="18" charset="0"/>
                </a:endParaRPr>
              </a:p>
              <a:p>
                <a:r>
                  <a:rPr lang="en-US" altLang="zh-CN" sz="2400" b="1" i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{‘A’,</a:t>
                </a:r>
                <a:r>
                  <a:rPr lang="en-US" altLang="zh-CN" sz="24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‘B’,…, ‘Z’</a:t>
                </a:r>
                <a:r>
                  <a:rPr lang="en-US" altLang="zh-CN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2CC5D4B2-1E32-4B7F-A762-6322E124CF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699" y="4736102"/>
                <a:ext cx="3042371" cy="830997"/>
              </a:xfrm>
              <a:prstGeom prst="rect">
                <a:avLst/>
              </a:prstGeom>
              <a:blipFill>
                <a:blip r:embed="rId4"/>
                <a:stretch>
                  <a:fillRect l="-3206" t="-8088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F3085E35-CF85-4881-9AED-1C5CB1EF842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07863" y="2305843"/>
            <a:ext cx="558807" cy="73244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3B49A86-3A69-4147-8571-33F21733E1A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9399265" y="2265029"/>
            <a:ext cx="558805" cy="768357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03033C45-26CC-4C13-8E3A-E302803258E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46825" y="2303129"/>
            <a:ext cx="558807" cy="732447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9DA46F4F-458E-414E-A5F1-F89ED725503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9066670" y="3251551"/>
            <a:ext cx="558805" cy="768357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BFCF503F-F94D-41B3-BA2A-1EEC6E6DF97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97250" y="3323371"/>
            <a:ext cx="558807" cy="732447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44B57D11-58B9-45E1-90D7-FFDC7BA6EDF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8301850" y="3251551"/>
            <a:ext cx="558805" cy="768357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A471B0C2-66A9-4FD3-B027-4AFA2FA8E0D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43043" y="2331055"/>
            <a:ext cx="558807" cy="732447"/>
          </a:xfrm>
          <a:prstGeom prst="rect">
            <a:avLst/>
          </a:prstGeom>
        </p:spPr>
      </p:pic>
      <p:sp>
        <p:nvSpPr>
          <p:cNvPr id="21" name="椭圆 20">
            <a:extLst>
              <a:ext uri="{FF2B5EF4-FFF2-40B4-BE49-F238E27FC236}">
                <a16:creationId xmlns:a16="http://schemas.microsoft.com/office/drawing/2014/main" id="{E7EBBEC4-E8AA-4175-AB12-129C7C501D47}"/>
              </a:ext>
            </a:extLst>
          </p:cNvPr>
          <p:cNvSpPr/>
          <p:nvPr/>
        </p:nvSpPr>
        <p:spPr>
          <a:xfrm>
            <a:off x="7471277" y="2072640"/>
            <a:ext cx="1733684" cy="206742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85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96296E-6 L -0.17279 -0.0185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46" y="-92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7037E-7 L -0.12579 0.1219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89" y="608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59259E-6 L 0.1431 -0.1409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58" y="-717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59259E-6 L 0.05286 -0.05903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3" y="-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7" grpId="0"/>
      <p:bldP spid="26" grpId="0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32541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第一节 数据结构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DDAD0530-0DB8-4571-8EFE-721D10967647}"/>
              </a:ext>
            </a:extLst>
          </p:cNvPr>
          <p:cNvSpPr/>
          <p:nvPr/>
        </p:nvSpPr>
        <p:spPr>
          <a:xfrm>
            <a:off x="3474720" y="2739859"/>
            <a:ext cx="8070939" cy="2598420"/>
          </a:xfrm>
          <a:prstGeom prst="ellipse">
            <a:avLst/>
          </a:prstGeom>
          <a:solidFill>
            <a:schemeClr val="accent5">
              <a:alpha val="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F040E0B-68D9-4307-9896-6E574500F546}"/>
              </a:ext>
            </a:extLst>
          </p:cNvPr>
          <p:cNvSpPr/>
          <p:nvPr/>
        </p:nvSpPr>
        <p:spPr>
          <a:xfrm>
            <a:off x="813981" y="262128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数据</a:t>
            </a:r>
            <a:endParaRPr lang="en-US" altLang="zh-CN" sz="2800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C504503A-956D-4917-A22C-8F0FD3E06845}"/>
              </a:ext>
            </a:extLst>
          </p:cNvPr>
          <p:cNvSpPr/>
          <p:nvPr/>
        </p:nvSpPr>
        <p:spPr>
          <a:xfrm>
            <a:off x="4404360" y="3057957"/>
            <a:ext cx="6953930" cy="1957123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CD02795-E87A-45E2-96B6-E340A3484700}"/>
              </a:ext>
            </a:extLst>
          </p:cNvPr>
          <p:cNvSpPr/>
          <p:nvPr/>
        </p:nvSpPr>
        <p:spPr>
          <a:xfrm>
            <a:off x="813981" y="3313391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数据元素</a:t>
            </a:r>
            <a:endParaRPr lang="en-US" altLang="zh-CN" sz="28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F1CFB94-4B46-4BD1-AAAC-DECD2990D872}"/>
              </a:ext>
            </a:extLst>
          </p:cNvPr>
          <p:cNvSpPr/>
          <p:nvPr/>
        </p:nvSpPr>
        <p:spPr>
          <a:xfrm>
            <a:off x="813981" y="3940009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数据项</a:t>
            </a:r>
            <a:endParaRPr lang="en-US" altLang="zh-CN" sz="28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BB710FA-273A-46AD-9460-08F7BE3295BB}"/>
              </a:ext>
            </a:extLst>
          </p:cNvPr>
          <p:cNvSpPr/>
          <p:nvPr/>
        </p:nvSpPr>
        <p:spPr>
          <a:xfrm>
            <a:off x="813981" y="468518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数据对象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FD33888-120E-4ECD-8084-DF8206BDB638}"/>
              </a:ext>
            </a:extLst>
          </p:cNvPr>
          <p:cNvSpPr/>
          <p:nvPr/>
        </p:nvSpPr>
        <p:spPr>
          <a:xfrm>
            <a:off x="5981700" y="3313391"/>
            <a:ext cx="5227320" cy="1477168"/>
          </a:xfrm>
          <a:prstGeom prst="ellipse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FC5CAA2B-96A7-4C51-A883-71E5D8020D08}"/>
              </a:ext>
            </a:extLst>
          </p:cNvPr>
          <p:cNvSpPr/>
          <p:nvPr/>
        </p:nvSpPr>
        <p:spPr>
          <a:xfrm>
            <a:off x="7970520" y="3550130"/>
            <a:ext cx="3125390" cy="991069"/>
          </a:xfrm>
          <a:prstGeom prst="ellipse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565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7 L 0.21849 0.1673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24" y="8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68 0.00324 L 0.29714 -0.129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34" y="-6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6 L 0.44701 0.0731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344" y="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0.65651 -0.02407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26" y="-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2" grpId="0" animBg="1"/>
      <p:bldP spid="13" grpId="0"/>
      <p:bldP spid="15" grpId="0"/>
      <p:bldP spid="16" grpId="0"/>
      <p:bldP spid="17" grpId="0" animBg="1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341616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五、结构（</a:t>
            </a:r>
            <a:r>
              <a:rPr lang="en-US" altLang="zh-CN" sz="2800" dirty="0"/>
              <a:t>Structure</a:t>
            </a:r>
            <a:r>
              <a:rPr lang="zh-CN" altLang="en-US" sz="2800" dirty="0"/>
              <a:t>）</a:t>
            </a:r>
            <a:endParaRPr lang="en-US" altLang="zh-CN" sz="28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32541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第一节 数据结构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4FAA572-D6CF-4C28-BD36-D3592B7A5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817" y="3016832"/>
            <a:ext cx="2299069" cy="142576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18B4D00-D07A-4A18-98A9-DA0F6E14CC61}"/>
              </a:ext>
            </a:extLst>
          </p:cNvPr>
          <p:cNvSpPr/>
          <p:nvPr/>
        </p:nvSpPr>
        <p:spPr>
          <a:xfrm>
            <a:off x="3910886" y="3434834"/>
            <a:ext cx="20470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建筑物结构稳定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A7D5E43-D5D2-47E6-840F-D0E743FF8A48}"/>
              </a:ext>
            </a:extLst>
          </p:cNvPr>
          <p:cNvSpPr/>
          <p:nvPr/>
        </p:nvSpPr>
        <p:spPr>
          <a:xfrm>
            <a:off x="6484263" y="3434834"/>
            <a:ext cx="5262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建筑物各个部件之间的</a:t>
            </a:r>
            <a:r>
              <a:rPr lang="zh-CN" altLang="en-US" dirty="0">
                <a:solidFill>
                  <a:srgbClr val="FF0000"/>
                </a:solidFill>
              </a:rPr>
              <a:t>空间位置关系</a:t>
            </a:r>
            <a:r>
              <a:rPr lang="zh-CN" altLang="en-US" dirty="0"/>
              <a:t>不会容易改变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010EE3D-3570-413E-BA2C-04610C15D4C2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707738" y="3619500"/>
            <a:ext cx="776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A8D31A5E-A854-49DE-A303-1C4FFDFAA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615" y="4571999"/>
            <a:ext cx="1841271" cy="1928065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2303D4CE-59DA-40DF-9327-4A892EB0EE10}"/>
              </a:ext>
            </a:extLst>
          </p:cNvPr>
          <p:cNvSpPr/>
          <p:nvPr/>
        </p:nvSpPr>
        <p:spPr>
          <a:xfrm>
            <a:off x="3910886" y="5273380"/>
            <a:ext cx="20470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家庭结构稳定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C8FA38AA-171A-4DC2-BE16-C17779F6AC2B}"/>
              </a:ext>
            </a:extLst>
          </p:cNvPr>
          <p:cNvCxnSpPr>
            <a:cxnSpLocks/>
          </p:cNvCxnSpPr>
          <p:nvPr/>
        </p:nvCxnSpPr>
        <p:spPr>
          <a:xfrm>
            <a:off x="5707737" y="5450426"/>
            <a:ext cx="776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413513D4-1324-43B2-B890-3B9B8CD70817}"/>
              </a:ext>
            </a:extLst>
          </p:cNvPr>
          <p:cNvSpPr/>
          <p:nvPr/>
        </p:nvSpPr>
        <p:spPr>
          <a:xfrm>
            <a:off x="6407286" y="5263973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家庭成员之间</a:t>
            </a:r>
            <a:r>
              <a:rPr lang="zh-CN" altLang="en-US" dirty="0">
                <a:solidFill>
                  <a:srgbClr val="FF0000"/>
                </a:solidFill>
              </a:rPr>
              <a:t>相互作用和依赖的关系</a:t>
            </a:r>
            <a:r>
              <a:rPr lang="zh-CN" altLang="en-US" dirty="0"/>
              <a:t>没有改变</a:t>
            </a:r>
          </a:p>
        </p:txBody>
      </p:sp>
    </p:spTree>
    <p:extLst>
      <p:ext uri="{BB962C8B-B14F-4D97-AF65-F5344CB8AC3E}">
        <p14:creationId xmlns:p14="http://schemas.microsoft.com/office/powerpoint/2010/main" val="36886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23" grpId="0"/>
      <p:bldP spid="27" grpId="0"/>
    </p:bldLst>
  </p:timing>
</p:sld>
</file>

<file path=ppt/theme/theme1.xml><?xml version="1.0" encoding="utf-8"?>
<a:theme xmlns:a="http://schemas.openxmlformats.org/drawingml/2006/main" name="画廊">
  <a:themeElements>
    <a:clrScheme name="画廊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画廊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画廊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TM10001105[[fn=裁剪]]</Template>
  <TotalTime>2562</TotalTime>
  <Words>905</Words>
  <Application>Microsoft Office PowerPoint</Application>
  <PresentationFormat>宽屏</PresentationFormat>
  <Paragraphs>222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3" baseType="lpstr">
      <vt:lpstr>等线</vt:lpstr>
      <vt:lpstr>仿宋</vt:lpstr>
      <vt:lpstr>华文彩云</vt:lpstr>
      <vt:lpstr>华文仿宋</vt:lpstr>
      <vt:lpstr>华文隶书</vt:lpstr>
      <vt:lpstr>Arial</vt:lpstr>
      <vt:lpstr>Cambria Math</vt:lpstr>
      <vt:lpstr>Gill Sans MT</vt:lpstr>
      <vt:lpstr>Times New Roman</vt:lpstr>
      <vt:lpstr>画廊</vt:lpstr>
      <vt:lpstr>数据结构</vt:lpstr>
      <vt:lpstr>第一章 绪论</vt:lpstr>
      <vt:lpstr>第一章 绪论</vt:lpstr>
      <vt:lpstr>第一章 数据结构绪论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数据结构</dc:title>
  <dc:creator>zhoufei</dc:creator>
  <cp:lastModifiedBy>zhoufei</cp:lastModifiedBy>
  <cp:revision>161</cp:revision>
  <dcterms:created xsi:type="dcterms:W3CDTF">2018-09-04T02:30:21Z</dcterms:created>
  <dcterms:modified xsi:type="dcterms:W3CDTF">2020-09-09T04:40:41Z</dcterms:modified>
</cp:coreProperties>
</file>